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9" r:id="rId3"/>
    <p:sldId id="278" r:id="rId4"/>
    <p:sldId id="257" r:id="rId5"/>
    <p:sldId id="259" r:id="rId6"/>
    <p:sldId id="276" r:id="rId7"/>
    <p:sldId id="277" r:id="rId8"/>
    <p:sldId id="260" r:id="rId9"/>
    <p:sldId id="262" r:id="rId10"/>
    <p:sldId id="261" r:id="rId11"/>
    <p:sldId id="264" r:id="rId12"/>
    <p:sldId id="265" r:id="rId13"/>
    <p:sldId id="266" r:id="rId14"/>
    <p:sldId id="267" r:id="rId15"/>
    <p:sldId id="271" r:id="rId16"/>
    <p:sldId id="268" r:id="rId17"/>
    <p:sldId id="272" r:id="rId18"/>
    <p:sldId id="270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6" autoAdjust="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C666D-59B6-45CB-9580-E9CE2AF5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01DEE-F654-4B4E-A6B4-77F365BE5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bug - cryptic and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misleading output displayed by the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 software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01DEE-F654-4B4E-A6B4-77F365BE5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2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239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2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2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90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79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921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93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52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196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1618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682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94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293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8780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581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041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5F20E7-6140-4723-A44F-9856FE37896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4555D4-738A-4279-ABCE-D07F60A7DA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8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</a:t>
            </a:r>
          </a:p>
          <a:p>
            <a:r>
              <a:rPr lang="en-US" dirty="0" smtClean="0"/>
              <a:t>Madiha Malik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3400" y="533400"/>
            <a:ext cx="8077200" cy="5791200"/>
            <a:chOff x="0" y="0"/>
            <a:chExt cx="9166514" cy="6858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/>
            <a:srcRect l="15227" t="28125" r="38507" b="28079"/>
            <a:stretch>
              <a:fillRect/>
            </a:stretch>
          </p:blipFill>
          <p:spPr bwMode="auto">
            <a:xfrm>
              <a:off x="0" y="0"/>
              <a:ext cx="9166514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172953" y="5715000"/>
              <a:ext cx="899356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/>
              <a:r>
                <a:rPr lang="en-US" sz="2400" b="1" dirty="0" smtClean="0">
                  <a:solidFill>
                    <a:sysClr val="windowText" lastClr="000000"/>
                  </a:solidFill>
                </a:rPr>
                <a:t>This is China Airlines Airbus A300 crashing due to a software bug on April 26, 1994 killing 264 innocent lives.</a:t>
              </a: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28688" t="64979" r="51839" b="29607"/>
          <a:stretch>
            <a:fillRect/>
          </a:stretch>
        </p:blipFill>
        <p:spPr bwMode="auto">
          <a:xfrm>
            <a:off x="4800600" y="751386"/>
            <a:ext cx="2590800" cy="54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/>
          <a:srcRect l="15812" t="30547" r="40565" b="30880"/>
          <a:stretch/>
        </p:blipFill>
        <p:spPr bwMode="auto">
          <a:xfrm>
            <a:off x="533400" y="514350"/>
            <a:ext cx="8077200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70930" y="4782403"/>
            <a:ext cx="8039669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400" b="1" dirty="0" smtClean="0">
                <a:solidFill>
                  <a:sysClr val="windowText" lastClr="000000"/>
                </a:solidFill>
              </a:rPr>
              <a:t>In 1985,Canada's Therac-25 radiation therapy machine malfunctioned due to software bug and delivered lethal radiation doses to patients, leaving 3 people dead and critically injuring 3 others.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3400" y="533400"/>
            <a:ext cx="8077200" cy="5791200"/>
            <a:chOff x="0" y="0"/>
            <a:chExt cx="9144000" cy="6858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/>
            <a:srcRect l="16032" t="33258" r="38287" b="30660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5715000" y="2514600"/>
              <a:ext cx="2971800" cy="3621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400" b="1" dirty="0" smtClean="0">
                  <a:solidFill>
                    <a:schemeClr val="tx1"/>
                  </a:solidFill>
                </a:rPr>
                <a:t>In April of 1999 ,a software bug caused the failure of a $1.2  billion military satellite launch, the costliest accident in history</a:t>
              </a:r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l="44202" t="46087" r="40952" b="44692"/>
          <a:stretch>
            <a:fillRect/>
          </a:stretch>
        </p:blipFill>
        <p:spPr bwMode="auto">
          <a:xfrm>
            <a:off x="6019800" y="1447800"/>
            <a:ext cx="2133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3400" y="533400"/>
            <a:ext cx="8077200" cy="5791200"/>
            <a:chOff x="0" y="0"/>
            <a:chExt cx="9144000" cy="68580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/>
            <a:srcRect l="15812" t="28473" r="38507" b="30208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0" y="5805237"/>
              <a:ext cx="9144000" cy="10527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/>
              <a:r>
                <a:rPr lang="en-US" sz="2000" b="1" dirty="0" smtClean="0">
                  <a:solidFill>
                    <a:schemeClr val="tx1"/>
                  </a:solidFill>
                </a:rPr>
                <a:t>In may of 1996, a software bug caused the bank accounts of 823 customers of a major U.S. bank to be credited with 920 million US dollars</a:t>
              </a:r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6471" t="61528" r="49547" b="34799"/>
          <a:stretch>
            <a:fillRect/>
          </a:stretch>
        </p:blipFill>
        <p:spPr bwMode="auto">
          <a:xfrm>
            <a:off x="2362200" y="5105400"/>
            <a:ext cx="441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/>
          <a:srcRect l="19853" t="19621" r="41206" b="39531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3401" y="533400"/>
            <a:ext cx="8077200" cy="5791200"/>
            <a:chOff x="533401" y="533400"/>
            <a:chExt cx="8077200" cy="57912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/>
            <a:srcRect t="4167" b="5556"/>
            <a:stretch>
              <a:fillRect/>
            </a:stretch>
          </p:blipFill>
          <p:spPr bwMode="auto">
            <a:xfrm>
              <a:off x="533401" y="533400"/>
              <a:ext cx="8077200" cy="57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Rectangle 2"/>
            <p:cNvSpPr/>
            <p:nvPr/>
          </p:nvSpPr>
          <p:spPr>
            <a:xfrm>
              <a:off x="6019800" y="990600"/>
              <a:ext cx="12192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Comic Sans MS" pitchFamily="66" charset="0"/>
                </a:rPr>
                <a:t>Why Testing?</a:t>
              </a:r>
              <a:endParaRPr lang="en-US" sz="2000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19200" y="1333500"/>
            <a:ext cx="46482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sz="2800" b="0" dirty="0">
                <a:latin typeface="Garamond" pitchFamily="18" charset="0"/>
                <a:cs typeface="Times New Roman" pitchFamily="18" charset="0"/>
              </a:rPr>
              <a:t>Software Testing is important as it may cause mission failure, impact on operational performance and reliability if not done properly.</a:t>
            </a:r>
          </a:p>
          <a:p>
            <a:pPr algn="just" eaLnBrk="0" hangingPunct="0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</a:pPr>
            <a:endParaRPr lang="en-US" sz="2800" b="0" dirty="0">
              <a:latin typeface="Garamond" pitchFamily="18" charset="0"/>
              <a:cs typeface="Times New Roman" pitchFamily="18" charset="0"/>
            </a:endParaRPr>
          </a:p>
          <a:p>
            <a:pPr algn="just" eaLnBrk="0" hangingPunct="0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sz="2800" b="0" dirty="0">
                <a:latin typeface="Garamond" pitchFamily="18" charset="0"/>
                <a:cs typeface="Times New Roman" pitchFamily="18" charset="0"/>
              </a:rPr>
              <a:t>Effective software testing delivers quality software products satisfying user’s requirements, needs and expectations.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167" t="17207" r="90833" b="76775"/>
          <a:stretch>
            <a:fillRect/>
          </a:stretch>
        </p:blipFill>
        <p:spPr bwMode="auto">
          <a:xfrm>
            <a:off x="838200" y="41910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/>
          <a:srcRect l="20239" t="17630" r="41206" b="40046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3400" y="533400"/>
            <a:ext cx="8077200" cy="5791200"/>
            <a:chOff x="0" y="13138"/>
            <a:chExt cx="9144000" cy="68448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15227" t="28124" r="38507" b="28080"/>
            <a:stretch/>
          </p:blipFill>
          <p:spPr bwMode="auto">
            <a:xfrm>
              <a:off x="0" y="13138"/>
              <a:ext cx="9144000" cy="6844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 rot="516308">
              <a:off x="3198163" y="2317841"/>
              <a:ext cx="3826316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rgbClr val="FF0000"/>
                  </a:solidFill>
                  <a:latin typeface="Comic Sans MS" pitchFamily="66" charset="0"/>
                </a:rPr>
                <a:t>Who should Test?</a:t>
              </a:r>
              <a:endParaRPr lang="en-US" sz="4800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 noChangeArrowheads="1"/>
          </p:cNvPicPr>
          <p:nvPr/>
        </p:nvPicPr>
        <p:blipFill>
          <a:blip r:embed="rId2"/>
          <a:srcRect t="20223" b="31177"/>
          <a:stretch>
            <a:fillRect/>
          </a:stretch>
        </p:blipFill>
        <p:spPr bwMode="auto">
          <a:xfrm>
            <a:off x="685800" y="685800"/>
            <a:ext cx="7696200" cy="2819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65328" y="3962400"/>
            <a:ext cx="4059072" cy="1692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Developer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Understands the system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But, will test gently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And, is driven by deadlines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962400"/>
            <a:ext cx="3810000" cy="163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Independent Tester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Must learn system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But, will attempt to break 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ramond" pitchFamily="18" charset="0"/>
              </a:rPr>
              <a:t>And, is driven by “quality”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15.png"/>
          <p:cNvPicPr>
            <a:picLocks noChangeAspect="1"/>
          </p:cNvPicPr>
          <p:nvPr/>
        </p:nvPicPr>
        <p:blipFill rotWithShape="1">
          <a:blip r:embed="rId2"/>
          <a:srcRect l="8333" t="3333" r="4168" b="3333"/>
          <a:stretch/>
        </p:blipFill>
        <p:spPr>
          <a:xfrm>
            <a:off x="533400" y="533400"/>
            <a:ext cx="8077199" cy="579120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667001" y="1662113"/>
            <a:ext cx="5867400" cy="344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What is an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“ERROR”</a:t>
            </a:r>
          </a:p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“Bug”</a:t>
            </a:r>
          </a:p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“Fault”</a:t>
            </a:r>
          </a:p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“Failure”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609600"/>
            <a:ext cx="792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Course </a:t>
            </a:r>
            <a:r>
              <a:rPr lang="en-US" b="1" dirty="0"/>
              <a:t>Information</a:t>
            </a:r>
            <a:endParaRPr lang="en-US" dirty="0"/>
          </a:p>
          <a:p>
            <a:r>
              <a:rPr lang="en-US" u="sng" dirty="0"/>
              <a:t>Level</a:t>
            </a:r>
            <a:r>
              <a:rPr lang="en-US" dirty="0"/>
              <a:t>:			BS</a:t>
            </a:r>
          </a:p>
          <a:p>
            <a:r>
              <a:rPr lang="en-US" u="sng" dirty="0"/>
              <a:t>Category</a:t>
            </a:r>
            <a:r>
              <a:rPr lang="en-US" dirty="0"/>
              <a:t>:			Elective</a:t>
            </a:r>
          </a:p>
          <a:p>
            <a:r>
              <a:rPr lang="en-US" u="sng" dirty="0"/>
              <a:t>Credit Hours</a:t>
            </a:r>
            <a:r>
              <a:rPr lang="en-US" dirty="0"/>
              <a:t>: 		3</a:t>
            </a:r>
          </a:p>
          <a:p>
            <a:r>
              <a:rPr lang="en-US" u="sng" dirty="0"/>
              <a:t>Semester</a:t>
            </a:r>
            <a:r>
              <a:rPr lang="en-US" dirty="0"/>
              <a:t>: 			Fall 2019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Course Objectives</a:t>
            </a: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course focuses on testing techniques and tools for software systems. Students will learn importance of testing, testing techniques, testing process and selected open source testing tools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Text </a:t>
            </a:r>
            <a:r>
              <a:rPr lang="en-US" b="1" dirty="0"/>
              <a:t>Book:</a:t>
            </a:r>
            <a:endParaRPr lang="en-US" dirty="0"/>
          </a:p>
          <a:p>
            <a:r>
              <a:rPr lang="en-US" b="1" dirty="0" err="1"/>
              <a:t>Naik</a:t>
            </a:r>
            <a:r>
              <a:rPr lang="en-US" b="1" dirty="0"/>
              <a:t> and </a:t>
            </a:r>
            <a:r>
              <a:rPr lang="en-US" b="1" dirty="0" err="1"/>
              <a:t>Tripathy</a:t>
            </a:r>
            <a:r>
              <a:rPr lang="en-US" b="1" dirty="0"/>
              <a:t>, Software Testing and Quality Assurance—Theory and Practice, Wiley, 2008.</a:t>
            </a:r>
            <a:endParaRPr lang="en-US" dirty="0"/>
          </a:p>
          <a:p>
            <a:r>
              <a:rPr lang="en-US" b="1" dirty="0"/>
              <a:t>Reference Book:</a:t>
            </a:r>
            <a:endParaRPr lang="en-US" dirty="0"/>
          </a:p>
          <a:p>
            <a:pPr lvl="0"/>
            <a:r>
              <a:rPr lang="en-GB" dirty="0"/>
              <a:t>Anne </a:t>
            </a:r>
            <a:r>
              <a:rPr lang="en-GB" dirty="0" err="1" smtClean="0"/>
              <a:t>Mette</a:t>
            </a:r>
            <a:r>
              <a:rPr lang="en-GB" dirty="0" smtClean="0"/>
              <a:t> </a:t>
            </a:r>
            <a:r>
              <a:rPr lang="en-GB" dirty="0" err="1" smtClean="0"/>
              <a:t>Jonassen</a:t>
            </a:r>
            <a:r>
              <a:rPr lang="en-GB" dirty="0" smtClean="0"/>
              <a:t> </a:t>
            </a:r>
            <a:r>
              <a:rPr lang="en-GB" dirty="0"/>
              <a:t>Hass, </a:t>
            </a:r>
            <a:r>
              <a:rPr lang="en-GB" i="1" dirty="0"/>
              <a:t>Guide to Advanced Software Testing</a:t>
            </a:r>
            <a:r>
              <a:rPr lang="en-GB" dirty="0"/>
              <a:t>, </a:t>
            </a:r>
            <a:r>
              <a:rPr lang="en-GB" dirty="0" err="1"/>
              <a:t>Artech</a:t>
            </a:r>
            <a:r>
              <a:rPr lang="en-GB" dirty="0"/>
              <a:t> House, 2008.</a:t>
            </a:r>
            <a:endParaRPr lang="en-US" dirty="0"/>
          </a:p>
          <a:p>
            <a:pPr lvl="0"/>
            <a:r>
              <a:rPr lang="en-GB" dirty="0"/>
              <a:t>Lee Copeland: </a:t>
            </a:r>
            <a:r>
              <a:rPr lang="en-GB" i="1" dirty="0"/>
              <a:t>A Practitioners Guide to Software Test Case Design, </a:t>
            </a:r>
            <a:r>
              <a:rPr lang="en-GB" dirty="0" err="1"/>
              <a:t>Artech</a:t>
            </a:r>
            <a:r>
              <a:rPr lang="en-GB" dirty="0"/>
              <a:t> House Publishers, 2004</a:t>
            </a:r>
            <a:endParaRPr lang="en-US" dirty="0"/>
          </a:p>
          <a:p>
            <a:pPr lvl="0"/>
            <a:r>
              <a:rPr lang="en-US" dirty="0"/>
              <a:t>Julian </a:t>
            </a:r>
            <a:r>
              <a:rPr lang="en-US" dirty="0" err="1"/>
              <a:t>Harty</a:t>
            </a:r>
            <a:r>
              <a:rPr lang="en-US" dirty="0"/>
              <a:t>, </a:t>
            </a:r>
            <a:r>
              <a:rPr lang="en-US" i="1" dirty="0"/>
              <a:t>A Practical Guide to Testing Wireless Smartphone Applications</a:t>
            </a:r>
            <a:r>
              <a:rPr lang="en-US" dirty="0"/>
              <a:t>, Morgan and Clay Pool, 2010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031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11 new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620086"/>
            <a:ext cx="8010099" cy="5704514"/>
          </a:xfrm>
          <a:prstGeom prst="rect">
            <a:avLst/>
          </a:prstGeom>
        </p:spPr>
      </p:pic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762000" y="1295400"/>
            <a:ext cx="4495800" cy="3200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 person makes an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Error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That creates a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fault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in software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That can cause a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failure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in operation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2.png"/>
          <p:cNvPicPr>
            <a:picLocks noChangeAspect="1"/>
          </p:cNvPicPr>
          <p:nvPr/>
        </p:nvPicPr>
        <p:blipFill rotWithShape="1">
          <a:blip r:embed="rId2"/>
          <a:srcRect l="5833" t="3333" r="4166" b="3333"/>
          <a:stretch/>
        </p:blipFill>
        <p:spPr>
          <a:xfrm>
            <a:off x="533400" y="529537"/>
            <a:ext cx="8077200" cy="5795064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362200" y="1592282"/>
            <a:ext cx="6019800" cy="397031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</a:rPr>
              <a:t>Error</a:t>
            </a:r>
            <a:r>
              <a:rPr lang="en-US" sz="2400" dirty="0">
                <a:latin typeface="Comic Sans MS" pitchFamily="66" charset="0"/>
              </a:rPr>
              <a:t>      : An error is a human action that produces the incorrect result </a:t>
            </a:r>
            <a:r>
              <a:rPr lang="en-US" sz="2400" dirty="0" smtClean="0">
                <a:latin typeface="Comic Sans MS" pitchFamily="66" charset="0"/>
              </a:rPr>
              <a:t>that </a:t>
            </a:r>
            <a:r>
              <a:rPr lang="en-US" sz="2400" dirty="0">
                <a:latin typeface="Comic Sans MS" pitchFamily="66" charset="0"/>
              </a:rPr>
              <a:t>results in a fault.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</a:rPr>
              <a:t>Bug</a:t>
            </a:r>
            <a:r>
              <a:rPr lang="en-US" sz="2400" dirty="0">
                <a:latin typeface="Comic Sans MS" pitchFamily="66" charset="0"/>
              </a:rPr>
              <a:t>        : The presence of error at the time </a:t>
            </a:r>
            <a:r>
              <a:rPr lang="en-US" sz="2400" dirty="0" smtClean="0">
                <a:latin typeface="Comic Sans MS" pitchFamily="66" charset="0"/>
              </a:rPr>
              <a:t>of execution </a:t>
            </a:r>
            <a:r>
              <a:rPr lang="en-US" sz="2400" dirty="0">
                <a:latin typeface="Comic Sans MS" pitchFamily="66" charset="0"/>
              </a:rPr>
              <a:t>of the software.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</a:rPr>
              <a:t>Fault</a:t>
            </a:r>
            <a:r>
              <a:rPr lang="en-US" sz="2400" dirty="0">
                <a:latin typeface="Comic Sans MS" pitchFamily="66" charset="0"/>
              </a:rPr>
              <a:t>      : State of software caused by an error.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</a:rPr>
              <a:t>Failure</a:t>
            </a:r>
            <a:r>
              <a:rPr lang="en-US" sz="2400" dirty="0">
                <a:latin typeface="Comic Sans MS" pitchFamily="66" charset="0"/>
              </a:rPr>
              <a:t>   : Deviation of the software from its expected result. It is an event.</a:t>
            </a:r>
          </a:p>
        </p:txBody>
      </p:sp>
      <p:sp>
        <p:nvSpPr>
          <p:cNvPr id="5" name="TextBox 4"/>
          <p:cNvSpPr txBox="1"/>
          <p:nvPr/>
        </p:nvSpPr>
        <p:spPr>
          <a:xfrm rot="21434516">
            <a:off x="1381604" y="864342"/>
            <a:ext cx="190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</a:rPr>
              <a:t>Difference</a:t>
            </a:r>
            <a:endParaRPr lang="en-US" sz="24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5555"/>
          <a:stretch/>
        </p:blipFill>
        <p:spPr bwMode="auto">
          <a:xfrm>
            <a:off x="685800" y="609600"/>
            <a:ext cx="7772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73834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2800" b="1" dirty="0"/>
              <a:t>Software testing is a process used to identify the correctness, completeness, and quality of developed computer software.</a:t>
            </a:r>
            <a:r>
              <a:rPr lang="en-US" sz="2800" dirty="0"/>
              <a:t> It includes a set of activities conducted with the intent of finding errors in software so that it could be corrected before the product is released to the end users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l="16369" t="34210" r="45889" b="31567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124200" y="1489770"/>
            <a:ext cx="5105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3200" dirty="0"/>
              <a:t>In simple words, </a:t>
            </a:r>
            <a:r>
              <a:rPr lang="en-US" sz="3200" b="1" dirty="0"/>
              <a:t>software testing is an activity to check whether the actual results match the expected results and to ensure that the software system is defect free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9607" r="4169" b="7643"/>
          <a:stretch/>
        </p:blipFill>
        <p:spPr>
          <a:xfrm>
            <a:off x="547048" y="533400"/>
            <a:ext cx="8063552" cy="579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1752600"/>
            <a:ext cx="70866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048" y="1304982"/>
            <a:ext cx="806355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is software quality?</a:t>
            </a:r>
          </a:p>
          <a:p>
            <a:pPr lvl="1"/>
            <a:r>
              <a:rPr lang="en-US" sz="2000" dirty="0"/>
              <a:t>Many answers depending on whom you ask, under what circumstances, for what kind of software systems, and so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 alternative question with informative answers would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What are the characteristics for high-quality software?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answer this: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to examine the different perspectives and expectations of users as well as other people involved with the development, management, marketing, and maintenance of the software products.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 also need to examine the individual characteristics associated with quality and their inter-relationship, and focus our attention on the critical characteristics of functional correctness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676400" y="609600"/>
            <a:ext cx="5867400" cy="67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</a:rPr>
              <a:t>Software Quality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544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1752600"/>
            <a:ext cx="70866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2681" y="2101021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2800" b="1" dirty="0"/>
              <a:t>Software testing is a process used to identify the correctness, completeness, and quality of developed computer software.</a:t>
            </a:r>
            <a:r>
              <a:rPr lang="en-US" sz="2800" dirty="0"/>
              <a:t> It includes a set of activities conducted with the intent of finding errors in software so that it could be corrected before the product is released to the end users.</a:t>
            </a:r>
          </a:p>
          <a:p>
            <a:pPr algn="just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9661" r="4083" b="7387"/>
          <a:stretch/>
        </p:blipFill>
        <p:spPr>
          <a:xfrm>
            <a:off x="490870" y="533400"/>
            <a:ext cx="8119730" cy="579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0733" y="457200"/>
            <a:ext cx="6798734" cy="1114619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Different Views of Quality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1524000"/>
            <a:ext cx="7924800" cy="4572000"/>
          </a:xfrm>
        </p:spPr>
        <p:txBody>
          <a:bodyPr>
            <a:noAutofit/>
          </a:bodyPr>
          <a:lstStyle/>
          <a:p>
            <a:pPr algn="just"/>
            <a:r>
              <a:rPr lang="en-US" sz="2200" b="1" dirty="0"/>
              <a:t>Transcendental view:</a:t>
            </a:r>
            <a:r>
              <a:rPr lang="en-US" sz="2200" dirty="0"/>
              <a:t> quality is hard to define or describe in abstract terms, but can be recognized if it is present. It is generally associated with some intangible properties that delight users.</a:t>
            </a:r>
          </a:p>
          <a:p>
            <a:pPr algn="just"/>
            <a:r>
              <a:rPr lang="en-US" sz="2200" b="1" dirty="0"/>
              <a:t>User view:</a:t>
            </a:r>
            <a:r>
              <a:rPr lang="en-US" sz="2200" dirty="0"/>
              <a:t> quality is fitness for purpose or meeting user’s needs.</a:t>
            </a:r>
          </a:p>
          <a:p>
            <a:pPr algn="just"/>
            <a:r>
              <a:rPr lang="en-US" sz="2200" b="1" dirty="0"/>
              <a:t>Manufacturing view:</a:t>
            </a:r>
            <a:r>
              <a:rPr lang="en-US" sz="2200" dirty="0"/>
              <a:t> quality means conformance to specifications.</a:t>
            </a:r>
          </a:p>
          <a:p>
            <a:pPr algn="just"/>
            <a:r>
              <a:rPr lang="en-US" sz="2200" b="1" dirty="0"/>
              <a:t>Product view:</a:t>
            </a:r>
            <a:r>
              <a:rPr lang="en-US" sz="2200" dirty="0"/>
              <a:t> the focus is on inherent characteristics in the product itself in the hope that controlling these internal quality indicators (or the so-called product internal metrics) will result in improved external product behavior (quality in use).</a:t>
            </a:r>
          </a:p>
          <a:p>
            <a:pPr algn="just"/>
            <a:r>
              <a:rPr lang="en-US" sz="2200" b="1" dirty="0"/>
              <a:t>Value-based view:</a:t>
            </a:r>
            <a:r>
              <a:rPr lang="en-US" sz="2200" dirty="0"/>
              <a:t> </a:t>
            </a:r>
            <a:r>
              <a:rPr lang="en-US" sz="2200" dirty="0"/>
              <a:t>Quality, in this perspective, depends on </a:t>
            </a:r>
            <a:r>
              <a:rPr lang="en-US" sz="2200" dirty="0" smtClean="0"/>
              <a:t>the amount a customer </a:t>
            </a:r>
            <a:r>
              <a:rPr lang="en-US" sz="2200" dirty="0"/>
              <a:t>is willing to pay for it.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888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l="15227" t="28125" r="38507" b="28589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/>
          <a:srcRect l="18921" t="16667" r="45617" b="37500"/>
          <a:stretch/>
        </p:blipFill>
        <p:spPr bwMode="auto">
          <a:xfrm>
            <a:off x="533400" y="5334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3455</TotalTime>
  <Words>584</Words>
  <Application>Microsoft Office PowerPoint</Application>
  <PresentationFormat>On-screen Show (4:3)</PresentationFormat>
  <Paragraphs>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Comic Sans MS</vt:lpstr>
      <vt:lpstr>Garamond</vt:lpstr>
      <vt:lpstr>Times New Roman</vt:lpstr>
      <vt:lpstr>Wingdings</vt:lpstr>
      <vt:lpstr>Organic</vt:lpstr>
      <vt:lpstr>Software Testing</vt:lpstr>
      <vt:lpstr>PowerPoint Presentation</vt:lpstr>
      <vt:lpstr>PowerPoint Presentation</vt:lpstr>
      <vt:lpstr>What is Software Testing</vt:lpstr>
      <vt:lpstr>PowerPoint Presentation</vt:lpstr>
      <vt:lpstr>PowerPoint Presentation</vt:lpstr>
      <vt:lpstr>Different Views of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Attiq Ullah Malik</dc:creator>
  <cp:lastModifiedBy>Windows User</cp:lastModifiedBy>
  <cp:revision>45</cp:revision>
  <dcterms:created xsi:type="dcterms:W3CDTF">2015-03-08T17:21:50Z</dcterms:created>
  <dcterms:modified xsi:type="dcterms:W3CDTF">2019-08-21T08:46:07Z</dcterms:modified>
</cp:coreProperties>
</file>